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5" r:id="rId5"/>
    <p:sldId id="259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4" r:id="rId18"/>
    <p:sldId id="273" r:id="rId19"/>
    <p:sldId id="275" r:id="rId20"/>
    <p:sldId id="276" r:id="rId21"/>
    <p:sldId id="277" r:id="rId22"/>
    <p:sldId id="278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83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4950F-900D-4E5A-8144-6DA2567A901A}" type="datetimeFigureOut">
              <a:rPr lang="en-US" smtClean="0"/>
              <a:t>12/18/2023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02751-C954-4B87-9C59-416BFEDAF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8848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4950F-900D-4E5A-8144-6DA2567A901A}" type="datetimeFigureOut">
              <a:rPr lang="en-US" smtClean="0"/>
              <a:t>12/18/2023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02751-C954-4B87-9C59-416BFEDAF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2378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4950F-900D-4E5A-8144-6DA2567A901A}" type="datetimeFigureOut">
              <a:rPr lang="en-US" smtClean="0"/>
              <a:t>12/18/2023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02751-C954-4B87-9C59-416BFEDAF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7964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4950F-900D-4E5A-8144-6DA2567A901A}" type="datetimeFigureOut">
              <a:rPr lang="en-US" smtClean="0"/>
              <a:t>12/18/2023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02751-C954-4B87-9C59-416BFEDAF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1304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4950F-900D-4E5A-8144-6DA2567A901A}" type="datetimeFigureOut">
              <a:rPr lang="en-US" smtClean="0"/>
              <a:t>12/18/2023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02751-C954-4B87-9C59-416BFEDAF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3420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4950F-900D-4E5A-8144-6DA2567A901A}" type="datetimeFigureOut">
              <a:rPr lang="en-US" smtClean="0"/>
              <a:t>12/18/2023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02751-C954-4B87-9C59-416BFEDAF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2423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4950F-900D-4E5A-8144-6DA2567A901A}" type="datetimeFigureOut">
              <a:rPr lang="en-US" smtClean="0"/>
              <a:t>12/18/2023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02751-C954-4B87-9C59-416BFEDAF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123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4950F-900D-4E5A-8144-6DA2567A901A}" type="datetimeFigureOut">
              <a:rPr lang="en-US" smtClean="0"/>
              <a:t>12/18/2023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02751-C954-4B87-9C59-416BFEDAF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6107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4950F-900D-4E5A-8144-6DA2567A901A}" type="datetimeFigureOut">
              <a:rPr lang="en-US" smtClean="0"/>
              <a:t>12/18/2023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02751-C954-4B87-9C59-416BFEDAF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3421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4950F-900D-4E5A-8144-6DA2567A901A}" type="datetimeFigureOut">
              <a:rPr lang="en-US" smtClean="0"/>
              <a:t>12/18/2023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3BA02751-C954-4B87-9C59-416BFEDAF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8546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4950F-900D-4E5A-8144-6DA2567A901A}" type="datetimeFigureOut">
              <a:rPr lang="en-US" smtClean="0"/>
              <a:t>12/18/2023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02751-C954-4B87-9C59-416BFEDAF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4122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4950F-900D-4E5A-8144-6DA2567A901A}" type="datetimeFigureOut">
              <a:rPr lang="en-US" smtClean="0"/>
              <a:t>12/18/2023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02751-C954-4B87-9C59-416BFEDAF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676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4950F-900D-4E5A-8144-6DA2567A901A}" type="datetimeFigureOut">
              <a:rPr lang="en-US" smtClean="0"/>
              <a:t>12/18/2023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02751-C954-4B87-9C59-416BFEDAF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5182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4950F-900D-4E5A-8144-6DA2567A901A}" type="datetimeFigureOut">
              <a:rPr lang="en-US" smtClean="0"/>
              <a:t>12/18/2023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02751-C954-4B87-9C59-416BFEDAF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8740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4950F-900D-4E5A-8144-6DA2567A901A}" type="datetimeFigureOut">
              <a:rPr lang="en-US" smtClean="0"/>
              <a:t>12/18/2023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02751-C954-4B87-9C59-416BFEDAF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1303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4950F-900D-4E5A-8144-6DA2567A901A}" type="datetimeFigureOut">
              <a:rPr lang="en-US" smtClean="0"/>
              <a:t>12/18/2023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02751-C954-4B87-9C59-416BFEDAF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6199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4950F-900D-4E5A-8144-6DA2567A901A}" type="datetimeFigureOut">
              <a:rPr lang="en-US" smtClean="0"/>
              <a:t>12/18/2023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02751-C954-4B87-9C59-416BFEDAF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0524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514950F-900D-4E5A-8144-6DA2567A901A}" type="datetimeFigureOut">
              <a:rPr lang="en-US" smtClean="0"/>
              <a:t>12/18/2023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BA02751-C954-4B87-9C59-416BFEDAF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754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iologyonline.com/dictionary/disaccharide" TargetMode="External"/><Relationship Id="rId2" Type="http://schemas.openxmlformats.org/officeDocument/2006/relationships/hyperlink" Target="https://www.biologyonline.com/dictionary/monosaccharide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biologyonline.com/dictionary/polysaccharide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iologyonline.com/dictionary/amylopectin" TargetMode="External"/><Relationship Id="rId2" Type="http://schemas.openxmlformats.org/officeDocument/2006/relationships/hyperlink" Target="https://www.biologyonline.com/dictionary/amylose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330E5F-52AB-4C1C-8E71-B54C057D93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66169" y="391926"/>
            <a:ext cx="8781818" cy="3619635"/>
          </a:xfrm>
        </p:spPr>
        <p:txBody>
          <a:bodyPr>
            <a:normAutofit/>
          </a:bodyPr>
          <a:lstStyle/>
          <a:p>
            <a:pPr algn="ctr"/>
            <a:r>
              <a:rPr lang="en-US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Carbohydrates Tests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F016AA1-2B17-4C34-A43A-BC5AD70B29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66169" y="4560799"/>
            <a:ext cx="8908025" cy="1905275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Pharmacognosy</a:t>
            </a:r>
          </a:p>
          <a:p>
            <a:pPr algn="ctr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3rd Class, 1st Semester / 2023</a:t>
            </a:r>
          </a:p>
          <a:p>
            <a:pPr algn="ctr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By:</a:t>
            </a:r>
            <a:endParaRPr lang="en-US" sz="2200" b="0" i="0" u="none" strike="noStrike" baseline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2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Ph Faten Essam </a:t>
            </a:r>
          </a:p>
          <a:p>
            <a:pPr algn="ctr"/>
            <a:r>
              <a:rPr lang="en-US" sz="22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MSc pharmacy science 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01699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2B12F3-0220-4759-9951-23A646DA95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0" y="0"/>
            <a:ext cx="10018713" cy="1179871"/>
          </a:xfrm>
        </p:spPr>
        <p:txBody>
          <a:bodyPr>
            <a:normAutofit fontScale="90000"/>
          </a:bodyPr>
          <a:lstStyle/>
          <a:p>
            <a:pPr algn="l"/>
            <a:br>
              <a:rPr lang="en-US" sz="4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en-US" sz="4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40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Properties: </a:t>
            </a:r>
            <a:br>
              <a:rPr lang="en-US" sz="4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7AA60E-9755-4AA5-A376-F77B55B6ED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0" y="943897"/>
            <a:ext cx="10018713" cy="4847303"/>
          </a:xfrm>
        </p:spPr>
        <p:txBody>
          <a:bodyPr/>
          <a:lstStyle/>
          <a:p>
            <a:r>
              <a:rPr lang="en-US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Solubility of sugars [physical property]: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Monosaccharide and disaccharide can be dissolved freely in water because water is a  polar substance, while polysaccharide cannot be dissolved easily in water, because, it has high molecular weight , which give colloidal solutions in water.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59859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E2A1F2-EBE3-4A2C-B3D3-908832B955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040" y="100781"/>
            <a:ext cx="10018713" cy="966019"/>
          </a:xfrm>
        </p:spPr>
        <p:txBody>
          <a:bodyPr>
            <a:normAutofit/>
          </a:bodyPr>
          <a:lstStyle/>
          <a:p>
            <a:pPr algn="l"/>
            <a:r>
              <a:rPr lang="en-US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Carbohydrates tests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931011-35F2-4295-A07A-FE4BB0E7AC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040" y="889821"/>
            <a:ext cx="9826983" cy="4724400"/>
          </a:xfrm>
        </p:spPr>
        <p:txBody>
          <a:bodyPr>
            <a:normAutofit/>
          </a:bodyPr>
          <a:lstStyle/>
          <a:p>
            <a:r>
              <a:rPr lang="en-US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Molisch test: </a:t>
            </a:r>
            <a:endParaRPr lang="en-US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This test is specific for all carbohydrates mono , di and polysaccharides </a:t>
            </a:r>
          </a:p>
          <a:p>
            <a:r>
              <a:rPr lang="en-US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Objective: </a:t>
            </a:r>
            <a:endParaRPr lang="en-US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To identify the carbohydrate from other macromolecules, lipids and proteins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51059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77EF66-732D-49B7-8E8F-419F9B4069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1795" y="390832"/>
            <a:ext cx="10018713" cy="892277"/>
          </a:xfrm>
        </p:spPr>
        <p:txBody>
          <a:bodyPr/>
          <a:lstStyle/>
          <a:p>
            <a:pPr algn="l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Procedure</a:t>
            </a:r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6A5ECC-C969-4A6F-90FC-4A26F535B3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1795" y="1076633"/>
            <a:ext cx="9871228" cy="4714568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1- take 1 ml of test solution and add 1-2 drops of </a:t>
            </a:r>
            <a:r>
              <a:rPr lang="el-G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naphthol and mix it 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2- then add H2SO4 (up to 2 ml )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drop by drop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on the side of test tube until purple ring form  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(don’t shake it) </a:t>
            </a:r>
          </a:p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Observation 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Violet ring appear at the junction between the two liquids</a:t>
            </a:r>
          </a:p>
          <a:p>
            <a:pPr marL="0" indent="0"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This indicate the presence of carbohydrate in solution  </a:t>
            </a: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5F6B1E09-773C-4429-9CFC-4078F4FE746A}"/>
              </a:ext>
            </a:extLst>
          </p:cNvPr>
          <p:cNvSpPr/>
          <p:nvPr/>
        </p:nvSpPr>
        <p:spPr>
          <a:xfrm>
            <a:off x="10249769" y="4380271"/>
            <a:ext cx="1135626" cy="25072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5680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B03C712-8352-421F-8F61-1586B12B27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9684" y="834132"/>
            <a:ext cx="9171826" cy="512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5878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AC9E44B-E810-4F00-8EBC-D5D380CF35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0877" y="355390"/>
            <a:ext cx="9834001" cy="6192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2336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E4D0F8-6018-4D72-AE83-200F11663E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7550" y="110613"/>
            <a:ext cx="10018713" cy="744794"/>
          </a:xfrm>
        </p:spPr>
        <p:txBody>
          <a:bodyPr/>
          <a:lstStyle/>
          <a:p>
            <a:pPr algn="l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Iodine test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ABA9EC-515E-4B5D-92D5-9FFD8B766F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032387"/>
            <a:ext cx="10131423" cy="4758813"/>
          </a:xfrm>
        </p:spPr>
        <p:txBody>
          <a:bodyPr>
            <a:normAutofit/>
          </a:bodyPr>
          <a:lstStyle/>
          <a:p>
            <a:r>
              <a:rPr lang="en-US" sz="28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This is a specific test  for polysaccharide helps to identify the presence of starch in a sample. It also helps to distinguish between </a:t>
            </a:r>
            <a:r>
              <a:rPr lang="en-US" sz="2800" b="0" i="0" u="none" strike="noStrike" dirty="0">
                <a:solidFill>
                  <a:srgbClr val="3A76C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mono</a:t>
            </a:r>
            <a:r>
              <a:rPr lang="en-US" sz="28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– or </a:t>
            </a:r>
            <a:r>
              <a:rPr lang="en-US" sz="2800" b="0" i="0" u="none" strike="noStrike" dirty="0">
                <a:solidFill>
                  <a:srgbClr val="3A76C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disaccharides</a:t>
            </a:r>
            <a:r>
              <a:rPr lang="en-US" sz="28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from </a:t>
            </a:r>
            <a:r>
              <a:rPr lang="en-US" sz="2800" b="0" i="0" u="none" strike="noStrike" dirty="0">
                <a:solidFill>
                  <a:srgbClr val="3A76C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polysaccharides</a:t>
            </a:r>
            <a:r>
              <a:rPr lang="en-US" sz="28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(glycogen, dextrin, and amylase)</a:t>
            </a:r>
          </a:p>
          <a:p>
            <a:r>
              <a:rPr lang="en-US" sz="2800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which starch adsorb iodine to form dark blue color , while glycogen form brown – red color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65294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5163D-C176-4BAC-BC5A-F21CD3A94A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0" y="1297859"/>
            <a:ext cx="10018713" cy="4493342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Starch consist of amylose and amylopectin 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which glucose in amylose linked together by </a:t>
            </a:r>
            <a:r>
              <a:rPr lang="el-G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1-4 glycosidic linkage  give it straight form , while amylopectin glucose unit have branched unit (</a:t>
            </a:r>
            <a:r>
              <a:rPr lang="el-G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1-6 glycosidic linkage ) give it branched form </a:t>
            </a:r>
          </a:p>
          <a:p>
            <a:pPr marL="0" indent="0">
              <a:buNone/>
            </a:pPr>
            <a:r>
              <a:rPr lang="en-US" sz="28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Natural starch contains two monomeric units: </a:t>
            </a:r>
            <a:r>
              <a:rPr lang="en-US" sz="2800" b="0" i="0" u="none" strike="noStrike" dirty="0">
                <a:solidFill>
                  <a:srgbClr val="3A76C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Amylose</a:t>
            </a:r>
            <a:r>
              <a:rPr lang="en-US" sz="28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(10-20%) and </a:t>
            </a:r>
            <a:r>
              <a:rPr lang="en-US" sz="2800" b="0" i="0" u="none" strike="noStrike" dirty="0">
                <a:solidFill>
                  <a:srgbClr val="3A76C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Amylopectin</a:t>
            </a:r>
            <a:r>
              <a:rPr lang="en-US" sz="28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(80-90%).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71173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960851E-6AFA-49AB-8E62-8679DC6EC6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7003" y="203796"/>
            <a:ext cx="9401836" cy="6450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1549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C0A99D-A839-4970-BCEC-C429A08B35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0" y="86032"/>
            <a:ext cx="10018713" cy="980768"/>
          </a:xfrm>
        </p:spPr>
        <p:txBody>
          <a:bodyPr/>
          <a:lstStyle/>
          <a:p>
            <a:pPr algn="l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Principle of iodine test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EF0922-3884-473C-A808-408B55A9A3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0" y="1066801"/>
            <a:ext cx="10018713" cy="4724400"/>
          </a:xfrm>
        </p:spPr>
        <p:txBody>
          <a:bodyPr>
            <a:normAutofit/>
          </a:bodyPr>
          <a:lstStyle/>
          <a:p>
            <a:r>
              <a:rPr lang="en-US" sz="3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Iodine forms a coordinate complex between the helically coiled polysaccharides chain and iodine centrally located within the helix due to adsorption. </a:t>
            </a:r>
          </a:p>
          <a:p>
            <a:r>
              <a:rPr lang="en-US" sz="3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The color obtained depends upon ………….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2184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6C7A31-2349-49BB-9674-6C63E3B9E7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803787"/>
          </a:xfrm>
        </p:spPr>
        <p:txBody>
          <a:bodyPr/>
          <a:lstStyle/>
          <a:p>
            <a:pPr algn="l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Procedure of iodine test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CA49A6-A6E1-4433-8C6B-C0686042F9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7071" y="1489587"/>
            <a:ext cx="9865952" cy="4301613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1- take 2ml of carbohydrate solution in test tube 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2- add 1-2 drop of iodine solution and mix it 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observe the results </a:t>
            </a:r>
          </a:p>
          <a:p>
            <a:pPr marL="0" indent="0"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698395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28B00C-28D0-4FD3-B5C9-90B699DD97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1" y="685801"/>
            <a:ext cx="10018713" cy="744794"/>
          </a:xfrm>
        </p:spPr>
        <p:txBody>
          <a:bodyPr>
            <a:normAutofit fontScale="90000"/>
          </a:bodyPr>
          <a:lstStyle/>
          <a:p>
            <a:pPr algn="l"/>
            <a:br>
              <a:rPr lang="en-US" sz="48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en-US" sz="48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Carbohydrates </a:t>
            </a:r>
            <a:endParaRPr lang="en-US" sz="48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F6EB99-AAA8-4362-9A44-BEA4A52920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0" y="1814053"/>
            <a:ext cx="10018713" cy="3977148"/>
          </a:xfrm>
        </p:spPr>
        <p:txBody>
          <a:bodyPr/>
          <a:lstStyle/>
          <a:p>
            <a:pPr algn="l">
              <a:lnSpc>
                <a:spcPct val="200000"/>
              </a:lnSpc>
            </a:pPr>
            <a:r>
              <a:rPr lang="en-US" dirty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b="0" i="0" dirty="0">
                <a:solidFill>
                  <a:srgbClr val="1A1A1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lass of naturally occurring compounds </a:t>
            </a:r>
            <a:r>
              <a:rPr lang="en-US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which 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are of </a:t>
            </a:r>
            <a:r>
              <a:rPr lang="en-US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great importance to human beings because is a key source of energy used by living things. They are major part of our diet, providing 60-70% of total energy required by the body. Also serve as extracellular structural elements as in cell wall of bacteria and plant. </a:t>
            </a:r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16539874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6079A3-9D78-4CFD-8377-7809C8EB7F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039761"/>
          </a:xfrm>
        </p:spPr>
        <p:txBody>
          <a:bodyPr/>
          <a:lstStyle/>
          <a:p>
            <a:pPr algn="l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Observation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0917A7-6B61-41E8-841B-2A8797221D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1-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dark blue color this indicate the presence of starch (polysaccharide)</a:t>
            </a:r>
          </a:p>
          <a:p>
            <a:pPr marL="0" indent="0"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2- if brown – red color this indicate the presence of glycogen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3- if yellow color appear this indicate negative results (no polysaccharide in solution) </a:t>
            </a:r>
          </a:p>
        </p:txBody>
      </p:sp>
    </p:spTree>
    <p:extLst>
      <p:ext uri="{BB962C8B-B14F-4D97-AF65-F5344CB8AC3E}">
        <p14:creationId xmlns:p14="http://schemas.microsoft.com/office/powerpoint/2010/main" val="17100474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877C7EC-A642-4372-9291-B98F1C981A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8465" y="899652"/>
            <a:ext cx="9768967" cy="5397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023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hank You Text, Handwritten. Calligraphy Graphic by Santy Kamal · Creative  Fabrica">
            <a:extLst>
              <a:ext uri="{FF2B5EF4-FFF2-40B4-BE49-F238E27FC236}">
                <a16:creationId xmlns:a16="http://schemas.microsoft.com/office/drawing/2014/main" id="{38E3278C-0015-4B94-9F89-92D8E55BD1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925" y="0"/>
            <a:ext cx="98361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45009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12A3BA-B091-4F37-B54D-EB4DF6347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General formula of carbohydrates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B78995-C3F4-4074-9991-AEF9E3C422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1A1A1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 chemical formula of a carbohydrate is (CH</a:t>
            </a:r>
            <a:r>
              <a:rPr lang="en-US" b="0" i="0" baseline="-25000" dirty="0">
                <a:solidFill>
                  <a:srgbClr val="1A1A1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b="0" i="0" dirty="0">
                <a:solidFill>
                  <a:srgbClr val="1A1A1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O)</a:t>
            </a:r>
            <a:r>
              <a:rPr lang="en-US" baseline="-25000" dirty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. So the meaning of carbohydrate </a:t>
            </a:r>
            <a:r>
              <a:rPr lang="en-US" sz="6600" b="1" baseline="-25000" dirty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…………..</a:t>
            </a:r>
            <a:endParaRPr lang="en-US" sz="6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20396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AABE52-C2E5-46C1-8460-CE8B705369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698" y="263013"/>
            <a:ext cx="10018713" cy="803787"/>
          </a:xfrm>
        </p:spPr>
        <p:txBody>
          <a:bodyPr/>
          <a:lstStyle/>
          <a:p>
            <a:pPr algn="l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Sources of carbohydrate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B640AE-21D5-4D7C-89D5-40552D6951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0698" y="263013"/>
            <a:ext cx="11273044" cy="5311878"/>
          </a:xfrm>
        </p:spPr>
        <p:txBody>
          <a:bodyPr>
            <a:normAutofit/>
          </a:bodyPr>
          <a:lstStyle/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0" name="Picture 6" descr="Setting the Record Straight on Carbohydrates Part 1: Debunking Carb My">
            <a:extLst>
              <a:ext uri="{FF2B5EF4-FFF2-40B4-BE49-F238E27FC236}">
                <a16:creationId xmlns:a16="http://schemas.microsoft.com/office/drawing/2014/main" id="{1AC2B571-3BEE-4899-B61C-97EC27FC05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1644" y="1887793"/>
            <a:ext cx="7802159" cy="4390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35460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98C5BB-856C-4B7A-A120-89221119F1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1576" y="190501"/>
            <a:ext cx="10018713" cy="876300"/>
          </a:xfrm>
        </p:spPr>
        <p:txBody>
          <a:bodyPr>
            <a:normAutofit fontScale="90000"/>
          </a:bodyPr>
          <a:lstStyle/>
          <a:p>
            <a:pPr algn="l"/>
            <a:br>
              <a:rPr lang="en-US" sz="36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en-US" sz="36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Classifications of carbohydrates </a:t>
            </a:r>
            <a:endParaRPr lang="en-US" sz="36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148479-84B2-4055-BC15-09F8A443F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7071" y="1504335"/>
            <a:ext cx="9865952" cy="4286865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Carbohydrates classified either according to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complexity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or according to the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size  </a:t>
            </a:r>
          </a:p>
        </p:txBody>
      </p:sp>
    </p:spTree>
    <p:extLst>
      <p:ext uri="{BB962C8B-B14F-4D97-AF65-F5344CB8AC3E}">
        <p14:creationId xmlns:p14="http://schemas.microsoft.com/office/powerpoint/2010/main" val="23113411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7AF480-4B57-4D60-8055-F391A4D9A6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434" y="0"/>
            <a:ext cx="10018713" cy="1752599"/>
          </a:xfrm>
        </p:spPr>
        <p:txBody>
          <a:bodyPr>
            <a:normAutofit/>
          </a:bodyPr>
          <a:lstStyle/>
          <a:p>
            <a:pPr algn="l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Classification of carbohydrate according to complexity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C27127A-30C3-48B3-82BD-E04343B727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0999" y="1268361"/>
            <a:ext cx="8690001" cy="523967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620B6E0-29A1-4F51-A8B0-36CE16FB08B5}"/>
              </a:ext>
            </a:extLst>
          </p:cNvPr>
          <p:cNvSpPr txBox="1"/>
          <p:nvPr/>
        </p:nvSpPr>
        <p:spPr>
          <a:xfrm>
            <a:off x="2344994" y="1752599"/>
            <a:ext cx="17550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simple</a:t>
            </a:r>
          </a:p>
        </p:txBody>
      </p:sp>
      <p:sp>
        <p:nvSpPr>
          <p:cNvPr id="10" name="Minus Sign 9">
            <a:extLst>
              <a:ext uri="{FF2B5EF4-FFF2-40B4-BE49-F238E27FC236}">
                <a16:creationId xmlns:a16="http://schemas.microsoft.com/office/drawing/2014/main" id="{23F448D7-F62E-4918-A7C8-1AB2D8A0AC40}"/>
              </a:ext>
            </a:extLst>
          </p:cNvPr>
          <p:cNvSpPr/>
          <p:nvPr/>
        </p:nvSpPr>
        <p:spPr>
          <a:xfrm>
            <a:off x="4277033" y="2121931"/>
            <a:ext cx="5569974" cy="134572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7450E9C-3E5C-466D-909E-32D9BD608F44}"/>
              </a:ext>
            </a:extLst>
          </p:cNvPr>
          <p:cNvSpPr txBox="1"/>
          <p:nvPr/>
        </p:nvSpPr>
        <p:spPr>
          <a:xfrm>
            <a:off x="6976524" y="1741102"/>
            <a:ext cx="19615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complex</a:t>
            </a:r>
          </a:p>
        </p:txBody>
      </p:sp>
      <p:sp>
        <p:nvSpPr>
          <p:cNvPr id="12" name="Minus Sign 11">
            <a:extLst>
              <a:ext uri="{FF2B5EF4-FFF2-40B4-BE49-F238E27FC236}">
                <a16:creationId xmlns:a16="http://schemas.microsoft.com/office/drawing/2014/main" id="{C785245F-C521-4EDD-AD3A-C304A056085C}"/>
              </a:ext>
            </a:extLst>
          </p:cNvPr>
          <p:cNvSpPr/>
          <p:nvPr/>
        </p:nvSpPr>
        <p:spPr>
          <a:xfrm>
            <a:off x="9099754" y="1899562"/>
            <a:ext cx="95864" cy="706726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Minus Sign 12">
            <a:extLst>
              <a:ext uri="{FF2B5EF4-FFF2-40B4-BE49-F238E27FC236}">
                <a16:creationId xmlns:a16="http://schemas.microsoft.com/office/drawing/2014/main" id="{45470E00-60AB-4805-A356-DB99D666A6C8}"/>
              </a:ext>
            </a:extLst>
          </p:cNvPr>
          <p:cNvSpPr/>
          <p:nvPr/>
        </p:nvSpPr>
        <p:spPr>
          <a:xfrm>
            <a:off x="4955458" y="1761063"/>
            <a:ext cx="95864" cy="1074626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Minus Sign 13">
            <a:extLst>
              <a:ext uri="{FF2B5EF4-FFF2-40B4-BE49-F238E27FC236}">
                <a16:creationId xmlns:a16="http://schemas.microsoft.com/office/drawing/2014/main" id="{A31B6CB1-F98A-4D96-B070-10C7EBE89116}"/>
              </a:ext>
            </a:extLst>
          </p:cNvPr>
          <p:cNvSpPr/>
          <p:nvPr/>
        </p:nvSpPr>
        <p:spPr>
          <a:xfrm>
            <a:off x="2841535" y="1869838"/>
            <a:ext cx="95864" cy="713758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1776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AA4B96-A8A6-43B9-8E09-68F813202D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447728" y="125361"/>
            <a:ext cx="10018713" cy="641555"/>
          </a:xfrm>
        </p:spPr>
        <p:txBody>
          <a:bodyPr>
            <a:norm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Classification of carbohydrate according to size</a:t>
            </a:r>
            <a:endParaRPr lang="en-US" sz="24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8138EF7-2A29-4ACB-A619-1D870944CF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20518" t="7037" r="20518" b="-7037"/>
          <a:stretch/>
        </p:blipFill>
        <p:spPr>
          <a:xfrm>
            <a:off x="-2123268" y="2156793"/>
            <a:ext cx="13746996" cy="2244726"/>
          </a:xfrm>
        </p:spPr>
      </p:pic>
    </p:spTree>
    <p:extLst>
      <p:ext uri="{BB962C8B-B14F-4D97-AF65-F5344CB8AC3E}">
        <p14:creationId xmlns:p14="http://schemas.microsoft.com/office/powerpoint/2010/main" val="33512288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0496AB-3DE1-40C5-BB22-8627F07FA6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7331" y="0"/>
            <a:ext cx="10018713" cy="1752599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Chemical classification of carbohydrates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19A991-22BB-477C-93C9-CA96597609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7331" y="1144477"/>
            <a:ext cx="10018713" cy="3124201"/>
          </a:xfrm>
        </p:spPr>
        <p:txBody>
          <a:bodyPr/>
          <a:lstStyle/>
          <a:p>
            <a:pPr marL="0" indent="0" algn="l">
              <a:buNone/>
            </a:pPr>
            <a:endParaRPr lang="en-US" sz="18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en-US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Chemically, Carbohydrates are aldehydes and ketones 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3C6F987-60DB-4989-B4BC-86290DBF94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2455" y="3429000"/>
            <a:ext cx="5862836" cy="2496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1354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8BDEBE-1EA5-4147-9803-E5D8E3892C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4155" y="304799"/>
            <a:ext cx="10018713" cy="31242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Examples ??????</a:t>
            </a:r>
          </a:p>
        </p:txBody>
      </p:sp>
      <p:pic>
        <p:nvPicPr>
          <p:cNvPr id="1026" name="Picture 2" descr="Question mark stock illustration. Illustration of problem - 29885706">
            <a:extLst>
              <a:ext uri="{FF2B5EF4-FFF2-40B4-BE49-F238E27FC236}">
                <a16:creationId xmlns:a16="http://schemas.microsoft.com/office/drawing/2014/main" id="{DB146F49-2ECF-450F-86C0-824EFE0700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7879" y="1256887"/>
            <a:ext cx="5049889" cy="5296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342456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Red Orange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Parallax</Template>
  <TotalTime>3726</TotalTime>
  <Words>517</Words>
  <Application>Microsoft Office PowerPoint</Application>
  <PresentationFormat>Widescreen</PresentationFormat>
  <Paragraphs>53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Corbel</vt:lpstr>
      <vt:lpstr>Times New Roman</vt:lpstr>
      <vt:lpstr>Parallax</vt:lpstr>
      <vt:lpstr>Carbohydrates Tests </vt:lpstr>
      <vt:lpstr>  Carbohydrates </vt:lpstr>
      <vt:lpstr>General formula of carbohydrates </vt:lpstr>
      <vt:lpstr>Sources of carbohydrate</vt:lpstr>
      <vt:lpstr>  Classifications of carbohydrates </vt:lpstr>
      <vt:lpstr>Classification of carbohydrate according to complexity </vt:lpstr>
      <vt:lpstr>Classification of carbohydrate according to size</vt:lpstr>
      <vt:lpstr>Chemical classification of carbohydrates </vt:lpstr>
      <vt:lpstr>PowerPoint Presentation</vt:lpstr>
      <vt:lpstr>  Properties:  </vt:lpstr>
      <vt:lpstr>Carbohydrates tests</vt:lpstr>
      <vt:lpstr>Procedure </vt:lpstr>
      <vt:lpstr>PowerPoint Presentation</vt:lpstr>
      <vt:lpstr>PowerPoint Presentation</vt:lpstr>
      <vt:lpstr>Iodine test </vt:lpstr>
      <vt:lpstr>PowerPoint Presentation</vt:lpstr>
      <vt:lpstr>PowerPoint Presentation</vt:lpstr>
      <vt:lpstr>Principle of iodine test </vt:lpstr>
      <vt:lpstr>Procedure of iodine test </vt:lpstr>
      <vt:lpstr>Observation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Carbohydrate Tests</dc:title>
  <dc:creator>faten</dc:creator>
  <cp:lastModifiedBy>faten</cp:lastModifiedBy>
  <cp:revision>54</cp:revision>
  <dcterms:created xsi:type="dcterms:W3CDTF">2023-09-26T14:58:08Z</dcterms:created>
  <dcterms:modified xsi:type="dcterms:W3CDTF">2023-12-18T17:04:52Z</dcterms:modified>
</cp:coreProperties>
</file>